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8" r:id="rId2"/>
    <p:sldId id="293" r:id="rId3"/>
    <p:sldId id="292" r:id="rId4"/>
    <p:sldId id="261" r:id="rId5"/>
    <p:sldId id="279" r:id="rId6"/>
    <p:sldId id="280" r:id="rId7"/>
    <p:sldId id="283" r:id="rId8"/>
    <p:sldId id="284" r:id="rId9"/>
    <p:sldId id="282" r:id="rId10"/>
    <p:sldId id="286" r:id="rId11"/>
    <p:sldId id="290" r:id="rId12"/>
    <p:sldId id="291" r:id="rId13"/>
    <p:sldId id="296" r:id="rId14"/>
    <p:sldId id="278" r:id="rId15"/>
  </p:sldIdLst>
  <p:sldSz cx="9144000" cy="5143500" type="screen16x9"/>
  <p:notesSz cx="6858000" cy="9144000"/>
  <p:embeddedFontLst>
    <p:embeddedFont>
      <p:font typeface="Source Sans Pro" panose="020B060402020202020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7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16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95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458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2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6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002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929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07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53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12643"/>
            <a:ext cx="6593700" cy="23257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Breve Análise dos Egressos do Curso de Psicologia em 2019</a:t>
            </a:r>
            <a:endParaRPr sz="44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400" b="1" dirty="0" smtClean="0"/>
              <a:t>Alisson Rosa</a:t>
            </a:r>
          </a:p>
          <a:p>
            <a:pPr marL="0" lvl="0" indent="0" algn="ctr">
              <a:buNone/>
            </a:pPr>
            <a:r>
              <a:rPr lang="pt-BR" sz="2400" b="1" dirty="0" smtClean="0"/>
              <a:t>Caroline </a:t>
            </a:r>
            <a:r>
              <a:rPr lang="pt-BR" sz="2400" b="1" dirty="0" err="1"/>
              <a:t>Cogo</a:t>
            </a:r>
            <a:endParaRPr lang="pt-BR" sz="2400" b="1" dirty="0"/>
          </a:p>
          <a:p>
            <a:pPr marL="0" lvl="0" indent="0" algn="ctr">
              <a:buNone/>
            </a:pPr>
            <a:r>
              <a:rPr lang="pt-BR" sz="2400" b="1" dirty="0" smtClean="0"/>
              <a:t>Vítor Bernardo</a:t>
            </a:r>
          </a:p>
          <a:p>
            <a:pPr marL="0" lvl="0" indent="0" algn="ctr">
              <a:buNone/>
            </a:pPr>
            <a:r>
              <a:rPr lang="pt-BR" sz="1400" b="1" dirty="0" smtClean="0"/>
              <a:t>Orientadora: Renata Rojas Guerra</a:t>
            </a:r>
            <a:endParaRPr lang="pt-BR" sz="14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052" name="Picture 4" descr="35ª edição da Jornada Acadêmica Integrada teve mais de três mil projetos  apresentados de forma online – Agência Da H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643"/>
            <a:ext cx="1199322" cy="85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dentidade Institucional – UF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52" y="0"/>
            <a:ext cx="1370148" cy="13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 e Situação</a:t>
            </a:r>
            <a:endParaRPr sz="3500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" y="1353544"/>
            <a:ext cx="5506722" cy="2998442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96" y="3174268"/>
            <a:ext cx="3153630" cy="10533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326" y="1925296"/>
            <a:ext cx="2187786" cy="10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/>
              <a:t>Teste de Hipóteses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dirty="0" smtClean="0"/>
              <a:t>Além do ano de 2019, será que tal associação é de fato existente?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>
              <a:spcBef>
                <a:spcPts val="0"/>
              </a:spcBef>
            </a:pPr>
            <a:r>
              <a:rPr lang="pt-BR" sz="1600" dirty="0" smtClean="0"/>
              <a:t>Para responder tal pergunta, devemos utilizar teste de hipóteses</a:t>
            </a:r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101600" indent="0" algn="ctr">
              <a:spcBef>
                <a:spcPts val="0"/>
              </a:spcBef>
              <a:buNone/>
            </a:pPr>
            <a:r>
              <a:rPr lang="pt-BR" sz="2200" dirty="0" smtClean="0">
                <a:latin typeface="Oswald" panose="020B0604020202020204" charset="0"/>
              </a:rPr>
              <a:t>H0: Existe associação entre as variáveis</a:t>
            </a:r>
          </a:p>
          <a:p>
            <a:pPr marL="101600" indent="0" algn="ctr">
              <a:spcBef>
                <a:spcPts val="0"/>
              </a:spcBef>
              <a:buNone/>
            </a:pPr>
            <a:r>
              <a:rPr lang="pt-BR" sz="2200" dirty="0" smtClean="0">
                <a:latin typeface="Oswald" panose="020B0604020202020204" charset="0"/>
              </a:rPr>
              <a:t>       H1: Não existe associação entre as variáveis</a:t>
            </a:r>
            <a:endParaRPr lang="pt-BR" sz="2200" dirty="0">
              <a:latin typeface="Oswald" panose="020B060402020202020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CaixaDeTexto 1"/>
          <p:cNvSpPr txBox="1"/>
          <p:nvPr/>
        </p:nvSpPr>
        <p:spPr>
          <a:xfrm>
            <a:off x="894522" y="3452191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359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Resultados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 smtClean="0"/>
              <a:t>De todas as variáveis estudadas, a única que não existe evidência de associação com a evasão é a idade.</a:t>
            </a:r>
          </a:p>
          <a:p>
            <a:pPr>
              <a:spcBef>
                <a:spcPts val="0"/>
              </a:spcBef>
            </a:pPr>
            <a:endParaRPr lang="pt-BR" dirty="0" smtClean="0"/>
          </a:p>
          <a:p>
            <a:pPr>
              <a:spcBef>
                <a:spcPts val="0"/>
              </a:spcBef>
            </a:pPr>
            <a:endParaRPr lang="pt-BR" dirty="0" smtClean="0"/>
          </a:p>
          <a:p>
            <a:pPr>
              <a:spcBef>
                <a:spcPts val="0"/>
              </a:spcBef>
            </a:pPr>
            <a:endParaRPr lang="pt-BR" dirty="0" smtClean="0"/>
          </a:p>
          <a:p>
            <a:pPr>
              <a:spcBef>
                <a:spcPts val="0"/>
              </a:spcBef>
            </a:pPr>
            <a:r>
              <a:rPr lang="pt-BR" dirty="0" smtClean="0"/>
              <a:t>Em outras palavras H0 foi rejeitada para todas as variáveis restantes a níveis de significância usuais</a:t>
            </a:r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90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Conclusão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 smtClean="0"/>
              <a:t>Maioria dos ingressantes foi do sexo feminino, mas em termos da variável de desfecho, existe pouca diferença  na taxa de evasão em relação ao sexo.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DASHBOARD!</a:t>
            </a:r>
          </a:p>
          <a:p>
            <a:pPr marL="101600" indent="0">
              <a:buNone/>
            </a:pPr>
            <a:endParaRPr lang="pt-BR" dirty="0" smtClean="0"/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>
              <a:spcBef>
                <a:spcPts val="0"/>
              </a:spcBef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 smtClean="0"/>
          </a:p>
          <a:p>
            <a:pPr marL="101600" indent="0" algn="ctr">
              <a:spcBef>
                <a:spcPts val="0"/>
              </a:spcBef>
              <a:buNone/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9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 smtClean="0"/>
              <a:t>Obrigado!</a:t>
            </a:r>
            <a:endParaRPr sz="100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Perguntas?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Você pode me contatar pelo email:</a:t>
            </a:r>
            <a:endParaRPr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alirpereira887@gmail.com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Breve Análise dos Egressos do Curso de Psicologia em 2019</a:t>
            </a:r>
            <a:endParaRPr sz="44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400" b="1" dirty="0" smtClean="0"/>
              <a:t>Alisson</a:t>
            </a:r>
            <a:r>
              <a:rPr lang="pt-BR" sz="3600" b="1" dirty="0" smtClean="0"/>
              <a:t> Rosa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b="1" dirty="0" smtClean="0"/>
              <a:t>Caroline </a:t>
            </a:r>
            <a:r>
              <a:rPr lang="pt-BR" sz="2400" b="1" dirty="0" err="1" smtClean="0"/>
              <a:t>Cogo</a:t>
            </a:r>
            <a:endParaRPr lang="pt-BR" sz="2400" b="1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b="1" dirty="0" smtClean="0"/>
              <a:t>Vítor Bernardo</a:t>
            </a:r>
            <a:endParaRPr sz="24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84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/>
              <a:t>I</a:t>
            </a:r>
            <a:r>
              <a:rPr lang="pt-BR" sz="3500" dirty="0" smtClean="0"/>
              <a:t>ntrodução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500" dirty="0"/>
              <a:t>O </a:t>
            </a:r>
            <a:r>
              <a:rPr lang="pt-BR" sz="1500" dirty="0" smtClean="0"/>
              <a:t>INEP </a:t>
            </a:r>
            <a:r>
              <a:rPr lang="pt-BR" sz="1500" dirty="0"/>
              <a:t>disponibiliza o Censo </a:t>
            </a:r>
            <a:r>
              <a:rPr lang="pt-BR" sz="1500" dirty="0" smtClean="0"/>
              <a:t>da </a:t>
            </a:r>
            <a:r>
              <a:rPr lang="pt-BR" sz="1500" dirty="0"/>
              <a:t>educação superior, o qual fornece informações detalhadas sobre os cursos superiores no Brasil. </a:t>
            </a:r>
            <a:endParaRPr lang="pt-BR" sz="1500" dirty="0" smtClean="0"/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endParaRPr lang="pt-BR" sz="1500" dirty="0"/>
          </a:p>
          <a:p>
            <a:pPr lvl="0">
              <a:spcBef>
                <a:spcPts val="0"/>
              </a:spcBef>
            </a:pPr>
            <a:r>
              <a:rPr lang="pt-BR" sz="1500" dirty="0"/>
              <a:t>O objetivo do trabalho é estudar como as </a:t>
            </a:r>
            <a:r>
              <a:rPr lang="pt-BR" sz="1500" dirty="0" smtClean="0"/>
              <a:t>variáveis </a:t>
            </a:r>
            <a:r>
              <a:rPr lang="pt-BR" sz="1500" dirty="0"/>
              <a:t>selecionadas influenciam na </a:t>
            </a:r>
            <a:r>
              <a:rPr lang="pt-BR" sz="1500" dirty="0" smtClean="0"/>
              <a:t>variável </a:t>
            </a:r>
            <a:r>
              <a:rPr lang="pt-BR" sz="1500" dirty="0"/>
              <a:t>de desfecho</a:t>
            </a:r>
            <a:r>
              <a:rPr lang="pt-BR" sz="1500" dirty="0" smtClean="0"/>
              <a:t>.</a:t>
            </a:r>
          </a:p>
          <a:p>
            <a:pPr marL="101600" lvl="0" indent="0">
              <a:spcBef>
                <a:spcPts val="0"/>
              </a:spcBef>
              <a:buNone/>
            </a:pPr>
            <a:r>
              <a:rPr lang="en" dirty="0" smtClean="0"/>
              <a:t> 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Variável de Desfecho: </a:t>
            </a:r>
            <a:r>
              <a:rPr lang="pt-BR" sz="15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Situação</a:t>
            </a:r>
          </a:p>
          <a:p>
            <a:pPr>
              <a:spcBef>
                <a:spcPts val="0"/>
              </a:spcBef>
            </a:pPr>
            <a:endParaRPr lang="pt-BR" sz="15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endParaRPr lang="pt-BR" sz="15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dirty="0" smtClean="0"/>
              <a:t>Classificada </a:t>
            </a:r>
            <a:r>
              <a:rPr lang="pt-BR" sz="1500" dirty="0"/>
              <a:t>em Retido e Evadido (após o primeiro ano matriculado no ensino superior )</a:t>
            </a:r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3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Variáveis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1500" b="1" dirty="0" smtClean="0"/>
              <a:t>Turno</a:t>
            </a:r>
            <a:r>
              <a:rPr lang="pt-BR" sz="1500" dirty="0"/>
              <a:t>: </a:t>
            </a:r>
            <a:r>
              <a:rPr lang="pt-BR" sz="1500" dirty="0" smtClean="0"/>
              <a:t>Especifica o </a:t>
            </a:r>
            <a:r>
              <a:rPr lang="pt-BR" sz="1500" dirty="0"/>
              <a:t>tipo de turno que o estudante está vinculado, sendo dividido em 4 </a:t>
            </a:r>
            <a:r>
              <a:rPr lang="pt-BR" sz="1500" dirty="0" smtClean="0"/>
              <a:t>categorias</a:t>
            </a:r>
          </a:p>
          <a:p>
            <a:pPr>
              <a:spcBef>
                <a:spcPts val="0"/>
              </a:spcBef>
            </a:pPr>
            <a:endParaRPr lang="pt-BR" sz="1500" dirty="0"/>
          </a:p>
          <a:p>
            <a:pPr>
              <a:spcBef>
                <a:spcPts val="0"/>
              </a:spcBef>
            </a:pPr>
            <a:r>
              <a:rPr lang="pt-BR" sz="1500" b="1" dirty="0"/>
              <a:t>Sexo</a:t>
            </a:r>
            <a:r>
              <a:rPr lang="pt-BR" sz="1500" dirty="0"/>
              <a:t>: I</a:t>
            </a:r>
            <a:r>
              <a:rPr lang="pt-BR" sz="1500" dirty="0" smtClean="0"/>
              <a:t>ndica </a:t>
            </a:r>
            <a:r>
              <a:rPr lang="pt-BR" sz="1500" dirty="0"/>
              <a:t>se o estudante é do sexo masculino ou </a:t>
            </a:r>
            <a:r>
              <a:rPr lang="pt-BR" sz="1500" dirty="0" smtClean="0"/>
              <a:t>feminino</a:t>
            </a: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Nacionalidade</a:t>
            </a:r>
            <a:r>
              <a:rPr lang="pt-BR" sz="1500" dirty="0" smtClean="0"/>
              <a:t>: Estabelece se </a:t>
            </a:r>
            <a:r>
              <a:rPr lang="pt-BR" sz="1500" dirty="0"/>
              <a:t>o aluno é Brasileiro, Exterior/Naturalizado ou </a:t>
            </a:r>
            <a:r>
              <a:rPr lang="pt-BR" sz="1500" dirty="0" smtClean="0"/>
              <a:t>Estrangeiro</a:t>
            </a: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Apoio Social: </a:t>
            </a:r>
            <a:r>
              <a:rPr lang="pt-BR" sz="1500" dirty="0" smtClean="0"/>
              <a:t> </a:t>
            </a:r>
            <a:r>
              <a:rPr lang="pt-BR" sz="1500" dirty="0"/>
              <a:t>I</a:t>
            </a:r>
            <a:r>
              <a:rPr lang="pt-BR" sz="1500" dirty="0" smtClean="0"/>
              <a:t>nforma </a:t>
            </a:r>
            <a:r>
              <a:rPr lang="pt-BR" sz="1500" dirty="0"/>
              <a:t>se o estudante possui ou não apoio </a:t>
            </a:r>
            <a:r>
              <a:rPr lang="pt-BR" sz="1500" dirty="0" smtClean="0"/>
              <a:t>social</a:t>
            </a:r>
          </a:p>
          <a:p>
            <a:pPr>
              <a:spcBef>
                <a:spcPts val="0"/>
              </a:spcBef>
            </a:pPr>
            <a:endParaRPr lang="pt-BR" sz="1500" dirty="0" smtClean="0"/>
          </a:p>
          <a:p>
            <a:pPr>
              <a:spcBef>
                <a:spcPts val="0"/>
              </a:spcBef>
            </a:pPr>
            <a:r>
              <a:rPr lang="pt-BR" sz="1500" b="1" dirty="0" smtClean="0"/>
              <a:t>Idade:</a:t>
            </a:r>
            <a:r>
              <a:rPr lang="pt-BR" sz="1500" dirty="0" smtClean="0"/>
              <a:t> </a:t>
            </a:r>
            <a:r>
              <a:rPr lang="pt-BR" sz="1500" dirty="0"/>
              <a:t>Uma variável que foi </a:t>
            </a:r>
            <a:r>
              <a:rPr lang="pt-BR" sz="1500" dirty="0" err="1"/>
              <a:t>discretizada</a:t>
            </a:r>
            <a:r>
              <a:rPr lang="pt-BR" sz="1500" dirty="0"/>
              <a:t> em intervalos, isto é tornando-se uma variável categórica </a:t>
            </a:r>
            <a:r>
              <a:rPr lang="pt-BR" sz="1500" dirty="0" smtClean="0"/>
              <a:t>ordinal</a:t>
            </a:r>
          </a:p>
          <a:p>
            <a:pPr>
              <a:spcBef>
                <a:spcPts val="0"/>
              </a:spcBef>
            </a:pPr>
            <a:endParaRPr lang="pt-BR" sz="1500" dirty="0"/>
          </a:p>
          <a:p>
            <a:pPr>
              <a:spcBef>
                <a:spcPts val="0"/>
              </a:spcBef>
            </a:pPr>
            <a:r>
              <a:rPr lang="pt-BR" sz="1400" b="1" dirty="0" smtClean="0"/>
              <a:t>Mobilidade:</a:t>
            </a:r>
            <a:r>
              <a:rPr lang="pt-BR" sz="1400" dirty="0" smtClean="0"/>
              <a:t> Foi </a:t>
            </a:r>
            <a:r>
              <a:rPr lang="pt-BR" sz="1400" i="1" dirty="0"/>
              <a:t>criada</a:t>
            </a:r>
            <a:r>
              <a:rPr lang="pt-BR" sz="1400" dirty="0"/>
              <a:t> pela junção do banco de dados dos alunos com o banco das Instituições de Ensino Superior, sendo esta uma variável categórica dicotômica para verificar se os alunos são do mesmo estado da universidade ou não</a:t>
            </a:r>
            <a:endParaRPr lang="pt-BR" sz="1500" dirty="0"/>
          </a:p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Situação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spcBef>
                <a:spcPts val="0"/>
              </a:spcBef>
              <a:buNone/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2" y="1563756"/>
            <a:ext cx="4760012" cy="262393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557" y="2209308"/>
            <a:ext cx="2122092" cy="9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Sexo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5280"/>
            <a:ext cx="4887267" cy="269786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79" y="2204852"/>
            <a:ext cx="2187786" cy="10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Idade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84984"/>
            <a:ext cx="4814193" cy="27185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203" y="1862667"/>
            <a:ext cx="2158547" cy="20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Idade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pt-BR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987"/>
            <a:ext cx="5342309" cy="2901735"/>
          </a:xfrm>
          <a:prstGeom prst="rect">
            <a:avLst/>
          </a:prstGeom>
        </p:spPr>
      </p:pic>
      <p:pic>
        <p:nvPicPr>
          <p:cNvPr id="1028" name="Picture 4" descr="all might gifs | Wiffle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534" y="2449125"/>
            <a:ext cx="2842591" cy="14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19271"/>
            <a:ext cx="6996600" cy="64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500" dirty="0" smtClean="0"/>
              <a:t>Outras variáveis</a:t>
            </a:r>
            <a:endParaRPr sz="35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52400" y="940904"/>
            <a:ext cx="8845826" cy="3597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pt-BR" b="1" dirty="0" smtClean="0"/>
              <a:t>Apoio social</a:t>
            </a:r>
            <a:r>
              <a:rPr lang="en" dirty="0" smtClean="0"/>
              <a:t> : 97%  dos ingressantes não possuiam apoio social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 lvl="0">
              <a:spcBef>
                <a:spcPts val="0"/>
              </a:spcBef>
            </a:pPr>
            <a:r>
              <a:rPr lang="pt-BR" b="1" dirty="0" smtClean="0"/>
              <a:t>Mobilidade: </a:t>
            </a:r>
            <a:r>
              <a:rPr lang="en" dirty="0" smtClean="0"/>
              <a:t>8</a:t>
            </a:r>
            <a:r>
              <a:rPr lang="en" dirty="0"/>
              <a:t>2</a:t>
            </a:r>
            <a:r>
              <a:rPr lang="en" dirty="0" smtClean="0"/>
              <a:t>% dos estudantes eram do mesmo estado na universidade a qual ingressou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>
              <a:spcBef>
                <a:spcPts val="0"/>
              </a:spcBef>
            </a:pPr>
            <a:r>
              <a:rPr lang="pt-BR" b="1" dirty="0" smtClean="0"/>
              <a:t>Nacionalidade: </a:t>
            </a:r>
            <a:r>
              <a:rPr lang="en" dirty="0" smtClean="0"/>
              <a:t>139 estudantes vieram do exterior/naturalizado, 156 estrangeiros e o restante todos brasileiros</a:t>
            </a:r>
            <a:endParaRPr lang="pt-BR" dirty="0" smtClean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7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402</Words>
  <Application>Microsoft Office PowerPoint</Application>
  <PresentationFormat>Apresentação na tela (16:9)</PresentationFormat>
  <Paragraphs>104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Source Sans Pro</vt:lpstr>
      <vt:lpstr>Oswald</vt:lpstr>
      <vt:lpstr>Arial</vt:lpstr>
      <vt:lpstr>Quince template</vt:lpstr>
      <vt:lpstr>Breve Análise dos Egressos do Curso de Psicologia em 2019</vt:lpstr>
      <vt:lpstr>Breve Análise dos Egressos do Curso de Psicologia em 2019</vt:lpstr>
      <vt:lpstr>Introdução</vt:lpstr>
      <vt:lpstr>Variáveis</vt:lpstr>
      <vt:lpstr>Situação</vt:lpstr>
      <vt:lpstr>Sexo</vt:lpstr>
      <vt:lpstr>Idade</vt:lpstr>
      <vt:lpstr>Idade</vt:lpstr>
      <vt:lpstr>Outras variáveis</vt:lpstr>
      <vt:lpstr>Sexo e Situação</vt:lpstr>
      <vt:lpstr>Teste de Hipóteses</vt:lpstr>
      <vt:lpstr>Resultados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 Egressos do Curso de Psicologia em 2019</dc:title>
  <cp:lastModifiedBy>T-Gamer</cp:lastModifiedBy>
  <cp:revision>39</cp:revision>
  <dcterms:modified xsi:type="dcterms:W3CDTF">2021-11-26T16:50:10Z</dcterms:modified>
</cp:coreProperties>
</file>